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91" r:id="rId5"/>
    <p:sldId id="295" r:id="rId6"/>
    <p:sldId id="296" r:id="rId7"/>
    <p:sldId id="298" r:id="rId8"/>
    <p:sldId id="292" r:id="rId9"/>
    <p:sldId id="299" r:id="rId10"/>
    <p:sldId id="300" r:id="rId11"/>
    <p:sldId id="301" r:id="rId12"/>
    <p:sldId id="293" r:id="rId13"/>
    <p:sldId id="306" r:id="rId14"/>
    <p:sldId id="307" r:id="rId15"/>
    <p:sldId id="308" r:id="rId16"/>
    <p:sldId id="309" r:id="rId17"/>
    <p:sldId id="294" r:id="rId18"/>
    <p:sldId id="302" r:id="rId19"/>
    <p:sldId id="303" r:id="rId20"/>
    <p:sldId id="304" r:id="rId21"/>
    <p:sldId id="305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166" autoAdjust="0"/>
    <p:restoredTop sz="98485" autoAdjust="0"/>
  </p:normalViewPr>
  <p:slideViewPr>
    <p:cSldViewPr snapToGrid="0" snapToObjects="1">
      <p:cViewPr>
        <p:scale>
          <a:sx n="400" d="100"/>
          <a:sy n="400" d="100"/>
        </p:scale>
        <p:origin x="6400" y="11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8AB5-4901-AC45-B55C-19808EAD1C50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18EB-76C0-524B-914E-72F4A1A60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9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57466-F0F1-C44F-9BAA-07D673BEC80A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74B19-B254-724E-AE78-3BA2D1084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72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8471-AADD-6A47-9555-C66B5C39ADB4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EDFD-7E86-6545-A503-94CEFD7510DE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5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3202-B23E-2040-BBD5-7C7E5B13DD2C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7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44D1-799A-2A41-9FA9-B8E49955FAB9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9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6E7B-BC15-664C-B740-E99D93791F0D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9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344F-27CE-CF48-A7BE-4ECC86EF4D83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1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C443-4A8D-FF48-9E46-FDDF83B30CBF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6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EBDF-D632-1C41-952C-1DC5C7452C56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CDA9-A2C4-3942-B213-F7FDE602881A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FE4-D67C-B949-8993-C9873A7DEA48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3F8E-B95A-0C4D-AE12-53EE35379A64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0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F0EC-1134-9A44-A37A-C0366CFEF89E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6461-8354-B347-88BE-137319C7F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385" y="1211385"/>
            <a:ext cx="6975230" cy="1077218"/>
          </a:xfrm>
          <a:prstGeom prst="rect">
            <a:avLst/>
          </a:prstGeom>
          <a:noFill/>
          <a:ln w="793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ATLAS Results on Production of Quarkonia and Heavy Flavor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8924" y="4396154"/>
            <a:ext cx="4083538" cy="923330"/>
          </a:xfrm>
          <a:prstGeom prst="rect">
            <a:avLst/>
          </a:prstGeom>
          <a:noFill/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Sally Seidel,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for the ATLAS Collaboration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DIS2020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24 March 2020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6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4531" y="221734"/>
            <a:ext cx="406866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Example invariant mass distributions: 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819790"/>
            <a:ext cx="4288803" cy="397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27" y="1733415"/>
            <a:ext cx="4521140" cy="4138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8997" y="4792133"/>
            <a:ext cx="4910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</a:t>
            </a:r>
            <a:r>
              <a:rPr lang="en-US" baseline="-25000" dirty="0" smtClean="0">
                <a:latin typeface="Times New Roman"/>
                <a:cs typeface="Times New Roman"/>
              </a:rPr>
              <a:t>c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364083"/>
            <a:ext cx="4910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</a:t>
            </a:r>
            <a:r>
              <a:rPr lang="en-US" baseline="30000" dirty="0" smtClean="0">
                <a:latin typeface="Times New Roman"/>
                <a:cs typeface="Times New Roman"/>
              </a:rPr>
              <a:t>±</a:t>
            </a:r>
            <a:endParaRPr lang="en-US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268" y="6033184"/>
            <a:ext cx="87883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Inclusive result: </a:t>
            </a:r>
            <a:r>
              <a:rPr lang="en-US" b="1" dirty="0" smtClean="0">
                <a:latin typeface="Times New Roman"/>
                <a:cs typeface="Times New Roman"/>
              </a:rPr>
              <a:t>For </a:t>
            </a:r>
            <a:r>
              <a:rPr lang="en-US" b="1" dirty="0" smtClean="0">
                <a:latin typeface="Times New Roman"/>
                <a:cs typeface="Times New Roman"/>
              </a:rPr>
              <a:t>full range p</a:t>
            </a:r>
            <a:r>
              <a:rPr lang="en-US" b="1" baseline="-25000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 &gt; 13 GeV and |y| &lt; 2.3, the </a:t>
            </a:r>
            <a:r>
              <a:rPr lang="en-US" b="1" dirty="0" smtClean="0">
                <a:latin typeface="Times New Roman"/>
                <a:cs typeface="Times New Roman"/>
              </a:rPr>
              <a:t>production cross section ratio </a:t>
            </a:r>
            <a:r>
              <a:rPr lang="en-US" b="1" dirty="0" smtClean="0">
                <a:latin typeface="Times New Roman"/>
                <a:cs typeface="Times New Roman"/>
              </a:rPr>
              <a:t>is 0.34 ± 0.04</a:t>
            </a:r>
            <a:r>
              <a:rPr lang="en-US" b="1" baseline="-25000" dirty="0" smtClean="0">
                <a:latin typeface="Times New Roman"/>
                <a:cs typeface="Times New Roman"/>
              </a:rPr>
              <a:t>(st)</a:t>
            </a:r>
            <a:r>
              <a:rPr lang="en-US" b="1" dirty="0" smtClean="0">
                <a:latin typeface="Times New Roman"/>
                <a:cs typeface="Times New Roman"/>
              </a:rPr>
              <a:t> ± 0.02</a:t>
            </a:r>
            <a:r>
              <a:rPr lang="en-US" b="1" baseline="-25000" dirty="0" smtClean="0">
                <a:latin typeface="Times New Roman"/>
                <a:cs typeface="Times New Roman"/>
              </a:rPr>
              <a:t>(sy) </a:t>
            </a:r>
            <a:r>
              <a:rPr lang="en-US" b="1" dirty="0" smtClean="0">
                <a:latin typeface="Times New Roman"/>
                <a:cs typeface="Times New Roman"/>
              </a:rPr>
              <a:t>± 0.01</a:t>
            </a:r>
            <a:r>
              <a:rPr lang="en-US" b="1" baseline="-25000" dirty="0" smtClean="0">
                <a:latin typeface="Times New Roman"/>
                <a:cs typeface="Times New Roman"/>
              </a:rPr>
              <a:t>(lifetime)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  <a:endParaRPr lang="en-US" b="1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69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329"/>
            <a:ext cx="4645099" cy="4504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78" y="1123949"/>
            <a:ext cx="4768588" cy="4690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333" y="4826675"/>
            <a:ext cx="419946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differential measurement suggests a possible dependence on p</a:t>
            </a:r>
            <a:r>
              <a:rPr lang="en-US" baseline="-25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: the production cross section of the B</a:t>
            </a:r>
            <a:r>
              <a:rPr lang="en-US" baseline="-25000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 decreases faster with p</a:t>
            </a:r>
            <a:r>
              <a:rPr lang="en-US" baseline="-25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than the production cross section of the B</a:t>
            </a:r>
            <a:r>
              <a:rPr lang="en-US" baseline="30000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/>
                <a:cs typeface="Times New Roman"/>
              </a:rPr>
              <a:t>. 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1466" y="5562474"/>
            <a:ext cx="39962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 significant dependence on rapidity is observed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5132" y="206697"/>
            <a:ext cx="505460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Differential (points) and inclusive (lines) results: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833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335" y="203200"/>
            <a:ext cx="8805332" cy="66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Measurement of the Production Cross Section of J/ψ and ψ(2S) Mesons at High Transverse Momentum at 13 TeV*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Message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mr-IN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This analysis broadens the scope of comparison between experiment and theory by adding a high p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selection on the quarkonium </a:t>
            </a:r>
            <a:r>
              <a:rPr lang="mr-IN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this is expected to improve discrimination among competing models** of vector charmonium production.  </a:t>
            </a:r>
          </a:p>
          <a:p>
            <a:pPr>
              <a:buClr>
                <a:srgbClr val="008000"/>
              </a:buClr>
            </a:pP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r>
              <a:rPr lang="en-US" b="1" i="1" dirty="0" smtClean="0">
                <a:latin typeface="Times New Roman"/>
                <a:cs typeface="Times New Roman"/>
              </a:rPr>
              <a:t>The outcome - </a:t>
            </a:r>
            <a:r>
              <a:rPr lang="en-US" dirty="0" smtClean="0">
                <a:latin typeface="Times New Roman"/>
                <a:cs typeface="Times New Roman"/>
              </a:rPr>
              <a:t>ATLAS has measured:</a:t>
            </a:r>
          </a:p>
          <a:p>
            <a:pPr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double differential production cross sections of J/ψ and ψ(2S) through their decays to μ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μ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Prompt and non-prompt cross sections separately for both states.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For each state, the ratio of non-prompt to total (i.e. fraction of non-prompt).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both prompt and non-prompt, the production ratios of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ψ(2S)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relative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dirty="0" smtClean="0">
                <a:latin typeface="Times New Roman"/>
                <a:cs typeface="Times New Roman"/>
              </a:rPr>
              <a:t>ψ.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characteristics of the measured cross sections are compared to predictions based on the FONLL model.***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*ATLAS-CONF-2019-047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**G. Li et al., PRD 83 (2011) 014001; J.P. Lansberg and C. Lorce, Phys. Lett. B 726 (2013) 218; B. Gong et al., JHEP 03 (2013) 115; M. Song et al., JHEP 02 (2011) 071; M. Butenschoen and B.A. Kniehl, Nucl. Phys. Proc. Suppl. 222-224 (2012) 151.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***M. Cacciari et al., JHEP 0103 (2001) 006; M. Cacciari et al., JHEP 1210 (2012) 137.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52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933" y="254000"/>
            <a:ext cx="860213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method </a:t>
            </a:r>
            <a:r>
              <a:rPr lang="mr-IN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Apply single-muon trigger with threshold p</a:t>
            </a:r>
            <a:r>
              <a:rPr lang="en-US" b="1" baseline="-25000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 &gt; 50 GeV</a:t>
            </a:r>
          </a:p>
          <a:p>
            <a:pPr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Find the J/ψ’s and ψ(2S) through their decays to </a:t>
            </a:r>
            <a:r>
              <a:rPr lang="en-US" b="1" dirty="0" err="1" smtClean="0">
                <a:latin typeface="Times New Roman"/>
                <a:cs typeface="Times New Roman"/>
              </a:rPr>
              <a:t>μ</a:t>
            </a:r>
            <a:r>
              <a:rPr lang="en-US" b="1" baseline="30000" dirty="0" err="1" smtClean="0">
                <a:latin typeface="Times New Roman"/>
                <a:cs typeface="Times New Roman"/>
              </a:rPr>
              <a:t>+</a:t>
            </a:r>
            <a:r>
              <a:rPr lang="en-US" b="1" dirty="0" err="1" smtClean="0">
                <a:latin typeface="Times New Roman"/>
                <a:cs typeface="Times New Roman"/>
              </a:rPr>
              <a:t>μ</a:t>
            </a:r>
            <a:r>
              <a:rPr lang="en-US" b="1" baseline="30000" dirty="0" smtClean="0">
                <a:latin typeface="Times New Roman"/>
                <a:cs typeface="Times New Roman"/>
              </a:rPr>
              <a:t>-</a:t>
            </a:r>
            <a:r>
              <a:rPr lang="en-US" baseline="30000" dirty="0" smtClean="0">
                <a:latin typeface="Times New Roman"/>
                <a:cs typeface="Times New Roman"/>
              </a:rPr>
              <a:t>.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 smtClean="0">
                <a:latin typeface="Times New Roman"/>
                <a:cs typeface="Times New Roman"/>
              </a:rPr>
              <a:t>At least one muon must have p</a:t>
            </a:r>
            <a:r>
              <a:rPr lang="en-US" baseline="-25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52.5 GeV.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Compute dilepton mass m(μμ) and pseudo-proper decay time τ </a:t>
            </a:r>
            <a:r>
              <a:rPr lang="en-US" dirty="0" smtClean="0">
                <a:latin typeface="Times New Roman"/>
                <a:cs typeface="Times New Roman"/>
              </a:rPr>
              <a:t>[recall </a:t>
            </a:r>
            <a:r>
              <a:rPr lang="en-US" dirty="0" smtClean="0">
                <a:latin typeface="Times New Roman"/>
                <a:cs typeface="Times New Roman"/>
              </a:rPr>
              <a:t>from Slide 6] for each event.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Sort data into </a:t>
            </a:r>
            <a:r>
              <a:rPr lang="en-US" b="1" dirty="0" smtClean="0">
                <a:latin typeface="Times New Roman"/>
                <a:cs typeface="Times New Roman"/>
              </a:rPr>
              <a:t>(12 </a:t>
            </a:r>
            <a:r>
              <a:rPr lang="en-US" b="1" dirty="0" smtClean="0">
                <a:latin typeface="Times New Roman"/>
                <a:cs typeface="Times New Roman"/>
              </a:rPr>
              <a:t>intervals in </a:t>
            </a:r>
            <a:r>
              <a:rPr lang="en-US" b="1" dirty="0" err="1" smtClean="0"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b="1" baseline="30000" dirty="0" err="1" smtClean="0">
                <a:latin typeface="Times New Roman"/>
                <a:cs typeface="Times New Roman"/>
              </a:rPr>
              <a:t>muon</a:t>
            </a:r>
            <a:r>
              <a:rPr lang="en-US" b="1" dirty="0" smtClean="0">
                <a:latin typeface="Times New Roman"/>
                <a:cs typeface="Times New Roman"/>
              </a:rPr>
              <a:t>) </a:t>
            </a:r>
            <a:r>
              <a:rPr lang="en-US" b="1" dirty="0" smtClean="0">
                <a:latin typeface="Times New Roman"/>
                <a:cs typeface="Times New Roman"/>
              </a:rPr>
              <a:t>× </a:t>
            </a:r>
            <a:r>
              <a:rPr lang="en-US" b="1" dirty="0" smtClean="0">
                <a:latin typeface="Times New Roman"/>
                <a:cs typeface="Times New Roman"/>
              </a:rPr>
              <a:t>(3 </a:t>
            </a:r>
            <a:r>
              <a:rPr lang="en-US" b="1" dirty="0" smtClean="0">
                <a:latin typeface="Times New Roman"/>
                <a:cs typeface="Times New Roman"/>
              </a:rPr>
              <a:t>intervals in |</a:t>
            </a:r>
            <a:r>
              <a:rPr lang="en-US" b="1" dirty="0" err="1" smtClean="0">
                <a:latin typeface="Times New Roman"/>
                <a:cs typeface="Times New Roman"/>
              </a:rPr>
              <a:t>y|</a:t>
            </a:r>
            <a:r>
              <a:rPr lang="en-US" b="1" baseline="30000" dirty="0" err="1" smtClean="0">
                <a:latin typeface="Times New Roman"/>
                <a:cs typeface="Times New Roman"/>
              </a:rPr>
              <a:t>muon</a:t>
            </a:r>
            <a:r>
              <a:rPr lang="en-US" b="1" dirty="0" smtClean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.  </a:t>
            </a:r>
            <a:r>
              <a:rPr lang="en-US" dirty="0" smtClean="0">
                <a:latin typeface="Times New Roman"/>
                <a:cs typeface="Times New Roman"/>
              </a:rPr>
              <a:t>Correct each bin for efficiencies</a:t>
            </a:r>
            <a:r>
              <a:rPr lang="en-US" b="1" dirty="0" smtClean="0">
                <a:latin typeface="Times New Roman"/>
                <a:cs typeface="Times New Roman"/>
              </a:rPr>
              <a:t>, apply 2-dimensional </a:t>
            </a:r>
            <a:r>
              <a:rPr lang="en-US" b="1" dirty="0" smtClean="0">
                <a:latin typeface="Times New Roman"/>
                <a:cs typeface="Times New Roman"/>
              </a:rPr>
              <a:t>[in </a:t>
            </a:r>
            <a:r>
              <a:rPr lang="en-US" b="1" dirty="0" smtClean="0">
                <a:latin typeface="Times New Roman"/>
                <a:cs typeface="Times New Roman"/>
              </a:rPr>
              <a:t>m(μμ), </a:t>
            </a:r>
            <a:r>
              <a:rPr lang="en-US" b="1" dirty="0" smtClean="0">
                <a:latin typeface="Times New Roman"/>
                <a:cs typeface="Times New Roman"/>
              </a:rPr>
              <a:t>τ] </a:t>
            </a:r>
            <a:r>
              <a:rPr lang="en-US" b="1" dirty="0" smtClean="0">
                <a:latin typeface="Times New Roman"/>
                <a:cs typeface="Times New Roman"/>
              </a:rPr>
              <a:t>unbinned max likelihood fit to each bin.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Extract yields </a:t>
            </a:r>
            <a:r>
              <a:rPr lang="en-US" b="1" dirty="0" err="1" smtClean="0">
                <a:latin typeface="Times New Roman"/>
                <a:cs typeface="Times New Roman"/>
              </a:rPr>
              <a:t>N</a:t>
            </a:r>
            <a:r>
              <a:rPr lang="en-US" b="1" baseline="30000" dirty="0" err="1" smtClean="0">
                <a:latin typeface="Times New Roman"/>
                <a:cs typeface="Times New Roman"/>
              </a:rPr>
              <a:t>prompt</a:t>
            </a:r>
            <a:r>
              <a:rPr lang="en-US" b="1" dirty="0" smtClean="0">
                <a:latin typeface="Times New Roman"/>
                <a:cs typeface="Times New Roman"/>
              </a:rPr>
              <a:t> and </a:t>
            </a:r>
            <a:r>
              <a:rPr lang="en-US" b="1" dirty="0" err="1" smtClean="0">
                <a:latin typeface="Times New Roman"/>
                <a:cs typeface="Times New Roman"/>
              </a:rPr>
              <a:t>N</a:t>
            </a:r>
            <a:r>
              <a:rPr lang="en-US" b="1" baseline="30000" dirty="0" err="1" smtClean="0">
                <a:latin typeface="Times New Roman"/>
                <a:cs typeface="Times New Roman"/>
              </a:rPr>
              <a:t>non</a:t>
            </a:r>
            <a:r>
              <a:rPr lang="en-US" b="1" baseline="30000" dirty="0" smtClean="0">
                <a:latin typeface="Times New Roman"/>
                <a:cs typeface="Times New Roman"/>
              </a:rPr>
              <a:t>-prompt </a:t>
            </a:r>
            <a:r>
              <a:rPr lang="en-US" dirty="0" smtClean="0">
                <a:latin typeface="Times New Roman"/>
                <a:cs typeface="Times New Roman"/>
              </a:rPr>
              <a:t>from </a:t>
            </a:r>
            <a:r>
              <a:rPr lang="en-US" dirty="0" smtClean="0">
                <a:latin typeface="Times New Roman"/>
                <a:cs typeface="Times New Roman"/>
              </a:rPr>
              <a:t>fits.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>
                <a:latin typeface="Times New Roman"/>
                <a:cs typeface="Times New Roman"/>
              </a:rPr>
              <a:t>C</a:t>
            </a:r>
            <a:r>
              <a:rPr lang="en-US" b="1" dirty="0" smtClean="0">
                <a:latin typeface="Times New Roman"/>
                <a:cs typeface="Times New Roman"/>
              </a:rPr>
              <a:t>ompute </a:t>
            </a:r>
            <a:r>
              <a:rPr lang="en-US" b="1" dirty="0" smtClean="0">
                <a:latin typeface="Times New Roman"/>
                <a:cs typeface="Times New Roman"/>
              </a:rPr>
              <a:t>double-differential cross </a:t>
            </a:r>
            <a:r>
              <a:rPr lang="en-US" b="1" dirty="0" smtClean="0">
                <a:latin typeface="Times New Roman"/>
                <a:cs typeface="Times New Roman"/>
              </a:rPr>
              <a:t>section (</a:t>
            </a:r>
            <a:r>
              <a:rPr lang="en-US" b="1" i="1" dirty="0" smtClean="0">
                <a:latin typeface="Times New Roman"/>
                <a:cs typeface="Times New Roman"/>
              </a:rPr>
              <a:t>A</a:t>
            </a:r>
            <a:r>
              <a:rPr lang="en-US" b="1" dirty="0" smtClean="0">
                <a:latin typeface="Times New Roman"/>
                <a:cs typeface="Times New Roman"/>
              </a:rPr>
              <a:t> is acceptance, </a:t>
            </a:r>
            <a:r>
              <a:rPr lang="en-US" b="1" i="1" dirty="0" smtClean="0">
                <a:latin typeface="Times New Roman"/>
                <a:cs typeface="Times New Roman"/>
              </a:rPr>
              <a:t>C</a:t>
            </a:r>
            <a:r>
              <a:rPr lang="en-US" b="1" dirty="0" smtClean="0">
                <a:latin typeface="Times New Roman"/>
                <a:cs typeface="Times New Roman"/>
              </a:rPr>
              <a:t> is correction):</a:t>
            </a:r>
            <a:endParaRPr lang="en-US" b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483740"/>
              </p:ext>
            </p:extLst>
          </p:nvPr>
        </p:nvGraphicFramePr>
        <p:xfrm>
          <a:off x="1020763" y="5275263"/>
          <a:ext cx="71866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Equation" r:id="rId3" imgW="4648200" imgH="546100" progId="Equation.DSMT4">
                  <p:embed/>
                </p:oleObj>
              </mc:Choice>
              <mc:Fallback>
                <p:oleObj name="Equation" r:id="rId3" imgW="4648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763" y="5275263"/>
                        <a:ext cx="7186612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4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4267" y="643467"/>
            <a:ext cx="7806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Method, continued </a:t>
            </a:r>
            <a:r>
              <a:rPr lang="mr-IN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Compute non-prompt fractions:</a:t>
            </a:r>
          </a:p>
          <a:p>
            <a:pPr>
              <a:buClr>
                <a:srgbClr val="008000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Compute production ratios of </a:t>
            </a:r>
            <a:r>
              <a:rPr lang="en-US" b="1" dirty="0" err="1" smtClean="0">
                <a:latin typeface="Times New Roman"/>
                <a:cs typeface="Times New Roman"/>
              </a:rPr>
              <a:t>ψ</a:t>
            </a:r>
            <a:r>
              <a:rPr lang="en-US" b="1" dirty="0" smtClean="0">
                <a:latin typeface="Times New Roman"/>
                <a:cs typeface="Times New Roman"/>
              </a:rPr>
              <a:t>(2S) relative to J/</a:t>
            </a:r>
            <a:r>
              <a:rPr lang="en-US" b="1" dirty="0" err="1" smtClean="0">
                <a:latin typeface="Times New Roman"/>
                <a:cs typeface="Times New Roman"/>
              </a:rPr>
              <a:t>ψ</a:t>
            </a:r>
            <a:r>
              <a:rPr lang="en-US" b="1" dirty="0" smtClean="0">
                <a:latin typeface="Times New Roman"/>
                <a:cs typeface="Times New Roman"/>
              </a:rPr>
              <a:t>: </a:t>
            </a:r>
            <a:endParaRPr lang="en-US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430390"/>
              </p:ext>
            </p:extLst>
          </p:nvPr>
        </p:nvGraphicFramePr>
        <p:xfrm>
          <a:off x="2853266" y="1693333"/>
          <a:ext cx="2313183" cy="75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Equation" r:id="rId3" imgW="1473200" imgH="482600" progId="Equation.DSMT4">
                  <p:embed/>
                </p:oleObj>
              </mc:Choice>
              <mc:Fallback>
                <p:oleObj name="Equation" r:id="rId3" imgW="1473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3266" y="1693333"/>
                        <a:ext cx="2313183" cy="757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56311"/>
              </p:ext>
            </p:extLst>
          </p:nvPr>
        </p:nvGraphicFramePr>
        <p:xfrm>
          <a:off x="2499782" y="3031066"/>
          <a:ext cx="3598381" cy="87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Equation" r:id="rId5" imgW="2247900" imgH="546100" progId="Equation.DSMT4">
                  <p:embed/>
                </p:oleObj>
              </mc:Choice>
              <mc:Fallback>
                <p:oleObj name="Equation" r:id="rId5" imgW="22479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9782" y="3031066"/>
                        <a:ext cx="3598381" cy="87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93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934" y="2099733"/>
            <a:ext cx="3849993" cy="230832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Example results: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Similar p</a:t>
            </a:r>
            <a:r>
              <a:rPr lang="en-US" b="1" baseline="-25000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 dependence for prompt and non-prompt cross sections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Non-prompt fraction close to constant</a:t>
            </a:r>
            <a:r>
              <a:rPr lang="en-US" dirty="0" smtClean="0">
                <a:latin typeface="Times New Roman"/>
                <a:cs typeface="Times New Roman"/>
              </a:rPr>
              <a:t> in this p</a:t>
            </a:r>
            <a:r>
              <a:rPr lang="en-US" baseline="-25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range</a:t>
            </a:r>
          </a:p>
        </p:txBody>
      </p:sp>
      <p:pic>
        <p:nvPicPr>
          <p:cNvPr id="5" name="Picture 4" descr="fig_0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71" y="3454400"/>
            <a:ext cx="4532029" cy="3403600"/>
          </a:xfrm>
          <a:prstGeom prst="rect">
            <a:avLst/>
          </a:prstGeom>
        </p:spPr>
      </p:pic>
      <p:pic>
        <p:nvPicPr>
          <p:cNvPr id="6" name="Picture 5" descr="fig_0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58" y="0"/>
            <a:ext cx="4865242" cy="36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3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fig_07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3937247" cy="5090583"/>
          </a:xfrm>
          <a:prstGeom prst="rect">
            <a:avLst/>
          </a:prstGeom>
        </p:spPr>
      </p:pic>
      <p:pic>
        <p:nvPicPr>
          <p:cNvPr id="5" name="Picture 4" descr="fig_07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1387228"/>
            <a:ext cx="3826933" cy="4947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7734" y="1706033"/>
            <a:ext cx="2709333" cy="313932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</a:pPr>
            <a:r>
              <a:rPr lang="en-US" b="1" dirty="0" smtClean="0">
                <a:latin typeface="Times New Roman"/>
                <a:cs typeface="Times New Roman"/>
              </a:rPr>
              <a:t>Example results, </a:t>
            </a:r>
            <a:r>
              <a:rPr lang="en-US" dirty="0" smtClean="0">
                <a:latin typeface="Times New Roman"/>
                <a:cs typeface="Times New Roman"/>
              </a:rPr>
              <a:t>continued: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Predictions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at FONLL for non-prompt production </a:t>
            </a:r>
            <a:r>
              <a:rPr lang="en-US" b="1" dirty="0">
                <a:latin typeface="Times New Roman"/>
                <a:cs typeface="Times New Roman"/>
              </a:rPr>
              <a:t>are consistent with measurement at the low end of p</a:t>
            </a:r>
            <a:r>
              <a:rPr lang="en-US" b="1" baseline="-25000" dirty="0">
                <a:latin typeface="Times New Roman"/>
                <a:cs typeface="Times New Roman"/>
              </a:rPr>
              <a:t>T </a:t>
            </a:r>
            <a:r>
              <a:rPr lang="en-US" b="1" dirty="0">
                <a:latin typeface="Times New Roman"/>
                <a:cs typeface="Times New Roman"/>
              </a:rPr>
              <a:t>but exceed the data at high </a:t>
            </a:r>
            <a:r>
              <a:rPr lang="en-US" b="1" dirty="0" smtClean="0">
                <a:latin typeface="Times New Roman"/>
                <a:cs typeface="Times New Roman"/>
              </a:rPr>
              <a:t>p</a:t>
            </a:r>
            <a:r>
              <a:rPr lang="en-US" b="1" baseline="-25000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70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334" y="237066"/>
            <a:ext cx="877146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Study of J/ψp Resonances in the                           Decays at 7 and 8 TeV*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Message: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J/ψp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resonant structures have been reported** by LHCb where they were initially interpreted as ccuud pentaquark states P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(4380)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and P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(4450)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.  Subsequently LHCb reported*** that P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(4450)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may represent 2 narrower states, P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(4440)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and P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(4457)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and that a fourth state, P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(4312)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may be present as well. A confirmation of the LHCb observations is sought.</a:t>
            </a:r>
          </a:p>
          <a:p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motivation: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Baryons composed of 4 quarks + 1 antiquark have been suggested since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lte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1970’s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 a natural prediction of QCD, but observations of pentaquark signals have been controversial.</a:t>
            </a:r>
          </a:p>
          <a:p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Outcome: </a:t>
            </a:r>
            <a:r>
              <a:rPr lang="en-US" dirty="0" smtClean="0">
                <a:latin typeface="Times New Roman"/>
                <a:cs typeface="Times New Roman"/>
              </a:rPr>
              <a:t>ATLAS data prefer the model with 2 or more pentaquarks.  The masses and widths are consistent with the LHCb model of two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or more pentaquark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.  The model without pentaquarks is however not excluded.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*ATLAS-CONF-2019-048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**LHCb collaboration, PRL 115 (2015) 072001,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***LHCb collaboration, PRL 117 (2016) 082002.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155352"/>
              </p:ext>
            </p:extLst>
          </p:nvPr>
        </p:nvGraphicFramePr>
        <p:xfrm>
          <a:off x="4282724" y="237066"/>
          <a:ext cx="1999543" cy="46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Equation" r:id="rId3" imgW="990600" imgH="228600" progId="Equation.DSMT4">
                  <p:embed/>
                </p:oleObj>
              </mc:Choice>
              <mc:Fallback>
                <p:oleObj name="Equation" r:id="rId3" imgW="990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2724" y="237066"/>
                        <a:ext cx="1999543" cy="46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658408" y="1749425"/>
            <a:ext cx="751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3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1733" y="270933"/>
            <a:ext cx="858520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method: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We are selecting                              events in ATLAS data, in an effort to confirm LHCb reports of resonant structures in the J/</a:t>
            </a:r>
            <a:r>
              <a:rPr lang="en-US" dirty="0" err="1" smtClean="0">
                <a:latin typeface="Times New Roman"/>
                <a:cs typeface="Times New Roman"/>
              </a:rPr>
              <a:t>ψp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system. </a:t>
            </a:r>
            <a:r>
              <a:rPr lang="en-US" dirty="0" smtClean="0">
                <a:latin typeface="Times New Roman"/>
                <a:cs typeface="Times New Roman"/>
              </a:rPr>
              <a:t>Because ATLAS lacks particle ID, we also include these analogous decays of b-quark bound states to J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plus an oppositely charged hadron track pair: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Begin by reconstructing J/ψ candidates from μ</a:t>
            </a:r>
            <a:r>
              <a:rPr lang="en-US" b="1" baseline="30000" dirty="0" smtClean="0">
                <a:latin typeface="Times New Roman"/>
                <a:cs typeface="Times New Roman"/>
              </a:rPr>
              <a:t>+</a:t>
            </a:r>
            <a:r>
              <a:rPr lang="en-US" b="1" dirty="0" smtClean="0">
                <a:latin typeface="Times New Roman"/>
                <a:cs typeface="Times New Roman"/>
              </a:rPr>
              <a:t>μ</a:t>
            </a:r>
            <a:r>
              <a:rPr lang="en-US" b="1" baseline="30000" dirty="0" smtClean="0">
                <a:latin typeface="Times New Roman"/>
                <a:cs typeface="Times New Roman"/>
              </a:rPr>
              <a:t>-</a:t>
            </a:r>
            <a:r>
              <a:rPr lang="en-US" b="1" dirty="0" smtClean="0">
                <a:latin typeface="Times New Roman"/>
                <a:cs typeface="Times New Roman"/>
              </a:rPr>
              <a:t> pairs </a:t>
            </a:r>
            <a:r>
              <a:rPr lang="en-US" dirty="0" smtClean="0">
                <a:latin typeface="Times New Roman"/>
                <a:cs typeface="Times New Roman"/>
              </a:rPr>
              <a:t>and constrain the successful reconstructions to the J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world average mass.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For events containing a J/ψ candidate, seek 2 additional charged hadron tracks.  </a:t>
            </a:r>
            <a:r>
              <a:rPr lang="en-US" dirty="0" smtClean="0">
                <a:latin typeface="Times New Roman"/>
                <a:cs typeface="Times New Roman"/>
              </a:rPr>
              <a:t>Assign all combinations of identities (p, K, π), including wrong-charge combinations.</a:t>
            </a:r>
          </a:p>
          <a:p>
            <a:pPr marL="285750" indent="-285750"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Combine the J/ψ candidate + the two charged tracks </a:t>
            </a:r>
          </a:p>
          <a:p>
            <a:pPr marL="285750" indent="-285750">
              <a:buFont typeface="Wingdings" charset="2"/>
              <a:buChar char="§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Suppress combinatorial background </a:t>
            </a:r>
            <a:r>
              <a:rPr lang="en-US" dirty="0" smtClean="0">
                <a:latin typeface="Times New Roman"/>
                <a:cs typeface="Times New Roman"/>
              </a:rPr>
              <a:t>from decays to J/ψ plus light neutral mesons by setting a lower bound on mass m(Kπ).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429484"/>
              </p:ext>
            </p:extLst>
          </p:nvPr>
        </p:nvGraphicFramePr>
        <p:xfrm>
          <a:off x="1996016" y="837138"/>
          <a:ext cx="1559276" cy="35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2" name="Equation" r:id="rId3" imgW="990600" imgH="228600" progId="Equation.DSMT4">
                  <p:embed/>
                </p:oleObj>
              </mc:Choice>
              <mc:Fallback>
                <p:oleObj name="Equation" r:id="rId3" imgW="990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016" y="837138"/>
                        <a:ext cx="1559276" cy="359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189081"/>
              </p:ext>
            </p:extLst>
          </p:nvPr>
        </p:nvGraphicFramePr>
        <p:xfrm>
          <a:off x="774699" y="2076448"/>
          <a:ext cx="1803785" cy="161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3" name="Equation" r:id="rId5" imgW="1092200" imgH="977900" progId="Equation.DSMT4">
                  <p:embed/>
                </p:oleObj>
              </mc:Choice>
              <mc:Fallback>
                <p:oleObj name="Equation" r:id="rId5" imgW="10922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699" y="2076448"/>
                        <a:ext cx="1803785" cy="1615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10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267" y="440267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method,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continued </a:t>
            </a:r>
            <a:r>
              <a:rPr lang="mr-IN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Model the signal and dominant backgrounds</a:t>
            </a:r>
            <a:r>
              <a:rPr lang="en-US" dirty="0" smtClean="0">
                <a:latin typeface="Times New Roman"/>
                <a:cs typeface="Times New Roman"/>
              </a:rPr>
              <a:t> with PYTHIA.  Iteratively fit the data to the model to obtain: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18" y="1640596"/>
            <a:ext cx="5582249" cy="43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32" y="369894"/>
            <a:ext cx="612986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Four recent results in quarkonium and heavy flavors from ATLAS, using LHC pp data.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atlas-detector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572"/>
            <a:ext cx="5765708" cy="3705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6667" y="1302179"/>
            <a:ext cx="3031066" cy="507831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ATLAS from inside to out: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Inner detector (pixel, silicon microstrips, straw-tube TRT) |η| &lt; 2.5, surrounded by a 2T axial B field from the solenoid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Sampling calorimeters (LAr EM </a:t>
            </a:r>
            <a:r>
              <a:rPr lang="en-US" dirty="0">
                <a:latin typeface="Times New Roman"/>
                <a:cs typeface="Times New Roman"/>
              </a:rPr>
              <a:t>|η</a:t>
            </a:r>
            <a:r>
              <a:rPr lang="en-US" dirty="0" smtClean="0">
                <a:latin typeface="Times New Roman"/>
                <a:cs typeface="Times New Roman"/>
              </a:rPr>
              <a:t>| &lt; 3.2; Scint tile HAD </a:t>
            </a:r>
            <a:r>
              <a:rPr lang="en-US" dirty="0">
                <a:latin typeface="Times New Roman"/>
                <a:cs typeface="Times New Roman"/>
              </a:rPr>
              <a:t>|η</a:t>
            </a:r>
            <a:r>
              <a:rPr lang="en-US" dirty="0" smtClean="0">
                <a:latin typeface="Times New Roman"/>
                <a:cs typeface="Times New Roman"/>
              </a:rPr>
              <a:t>| &lt; 3.2</a:t>
            </a:r>
            <a:r>
              <a:rPr lang="en-US" dirty="0">
                <a:latin typeface="Times New Roman"/>
                <a:cs typeface="Times New Roman"/>
              </a:rPr>
              <a:t>; </a:t>
            </a:r>
            <a:r>
              <a:rPr lang="en-US" dirty="0" smtClean="0">
                <a:latin typeface="Times New Roman"/>
                <a:cs typeface="Times New Roman"/>
              </a:rPr>
              <a:t>LAr HAD 1.5 &lt; |</a:t>
            </a:r>
            <a:r>
              <a:rPr lang="en-US" dirty="0">
                <a:latin typeface="Times New Roman"/>
                <a:cs typeface="Times New Roman"/>
              </a:rPr>
              <a:t>η</a:t>
            </a:r>
            <a:r>
              <a:rPr lang="en-US" dirty="0" smtClean="0">
                <a:latin typeface="Times New Roman"/>
                <a:cs typeface="Times New Roman"/>
              </a:rPr>
              <a:t>| &lt; 4.9)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Air core toroids provide B field for Muon drift tubes + cathode strip chambers (muon tracking to </a:t>
            </a:r>
            <a:r>
              <a:rPr lang="en-US" dirty="0">
                <a:latin typeface="Times New Roman"/>
                <a:cs typeface="Times New Roman"/>
              </a:rPr>
              <a:t>|</a:t>
            </a:r>
            <a:r>
              <a:rPr lang="en-US" dirty="0" smtClean="0">
                <a:latin typeface="Times New Roman"/>
                <a:cs typeface="Times New Roman"/>
              </a:rPr>
              <a:t>η| </a:t>
            </a:r>
            <a:r>
              <a:rPr lang="en-US" dirty="0">
                <a:latin typeface="Times New Roman"/>
                <a:cs typeface="Times New Roman"/>
              </a:rPr>
              <a:t>&lt; </a:t>
            </a:r>
            <a:r>
              <a:rPr lang="en-US" dirty="0" smtClean="0">
                <a:latin typeface="Times New Roman"/>
                <a:cs typeface="Times New Roman"/>
              </a:rPr>
              <a:t>2.7) and resistive plate + thin gap chambers (triggering to |η| &lt; 2.4)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1DC0-55B7-CC48-A045-9E0575A31A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119" y="337235"/>
            <a:ext cx="7907868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Extract the m(J/ψ p) distribution from the signal region</a:t>
            </a:r>
            <a:r>
              <a:rPr lang="en-US" dirty="0" smtClean="0">
                <a:latin typeface="Times New Roman"/>
                <a:cs typeface="Times New Roman"/>
              </a:rPr>
              <a:t>.  Fit it to pentaquark models with two (left) and four (right) pentaquarks: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053" y="1201455"/>
            <a:ext cx="4874481" cy="3778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1201455"/>
            <a:ext cx="4893731" cy="3793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534" y="5023241"/>
            <a:ext cx="4419600" cy="175432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With </a:t>
            </a:r>
            <a:r>
              <a:rPr lang="en-US" b="1" dirty="0" smtClean="0">
                <a:latin typeface="Times New Roman"/>
                <a:cs typeface="Times New Roman"/>
              </a:rPr>
              <a:t>two</a:t>
            </a:r>
            <a:r>
              <a:rPr lang="en-US" dirty="0" smtClean="0">
                <a:latin typeface="Times New Roman"/>
                <a:cs typeface="Times New Roman"/>
              </a:rPr>
              <a:t> pentaquarks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 χ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/N</a:t>
            </a:r>
            <a:r>
              <a:rPr lang="en-US" baseline="-25000" dirty="0" smtClean="0">
                <a:latin typeface="Times New Roman"/>
                <a:cs typeface="Times New Roman"/>
              </a:rPr>
              <a:t>dof</a:t>
            </a:r>
            <a:r>
              <a:rPr lang="en-US" dirty="0" smtClean="0">
                <a:latin typeface="Times New Roman"/>
                <a:cs typeface="Times New Roman"/>
              </a:rPr>
              <a:t> = 37.1/39, and the reconstructed masses and widths are </a:t>
            </a:r>
            <a:r>
              <a:rPr lang="en-US" b="1" dirty="0" smtClean="0">
                <a:latin typeface="Times New Roman"/>
                <a:cs typeface="Times New Roman"/>
              </a:rPr>
              <a:t>consistent with the LHCb </a:t>
            </a:r>
            <a:r>
              <a:rPr lang="en-US" dirty="0" smtClean="0">
                <a:latin typeface="Times New Roman"/>
                <a:cs typeface="Times New Roman"/>
              </a:rPr>
              <a:t>values.  </a:t>
            </a:r>
            <a:r>
              <a:rPr lang="en-US" i="1" dirty="0" smtClean="0">
                <a:latin typeface="Times New Roman"/>
                <a:cs typeface="Times New Roman"/>
              </a:rPr>
              <a:t>When the pentaquark masses and widths are fixed to the LHCb values,    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χ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/N</a:t>
            </a:r>
            <a:r>
              <a:rPr lang="en-US" baseline="-25000" dirty="0">
                <a:latin typeface="Times New Roman"/>
                <a:cs typeface="Times New Roman"/>
              </a:rPr>
              <a:t>dof</a:t>
            </a:r>
            <a:r>
              <a:rPr lang="en-US" dirty="0">
                <a:latin typeface="Times New Roman"/>
                <a:cs typeface="Times New Roman"/>
              </a:rPr>
              <a:t> = 37.1/</a:t>
            </a:r>
            <a:r>
              <a:rPr lang="en-US" dirty="0" smtClean="0">
                <a:latin typeface="Times New Roman"/>
                <a:cs typeface="Times New Roman"/>
              </a:rPr>
              <a:t>39 (p-value = 24.5%)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867" y="5037071"/>
            <a:ext cx="353906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With </a:t>
            </a:r>
            <a:r>
              <a:rPr lang="en-US" b="1" dirty="0" smtClean="0">
                <a:latin typeface="Times New Roman"/>
                <a:cs typeface="Times New Roman"/>
              </a:rPr>
              <a:t>four</a:t>
            </a:r>
            <a:r>
              <a:rPr lang="en-US" dirty="0" smtClean="0">
                <a:latin typeface="Times New Roman"/>
                <a:cs typeface="Times New Roman"/>
              </a:rPr>
              <a:t> pentaquarks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 χ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/N</a:t>
            </a:r>
            <a:r>
              <a:rPr lang="en-US" baseline="-25000" dirty="0" smtClean="0">
                <a:latin typeface="Times New Roman"/>
                <a:cs typeface="Times New Roman"/>
              </a:rPr>
              <a:t>dof</a:t>
            </a:r>
            <a:r>
              <a:rPr lang="en-US" dirty="0" smtClean="0">
                <a:latin typeface="Times New Roman"/>
                <a:cs typeface="Times New Roman"/>
              </a:rPr>
              <a:t> = 37.1/42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233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933" y="224366"/>
            <a:ext cx="858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Testing the hypothesis without pentaquarks</a:t>
            </a:r>
            <a:r>
              <a:rPr lang="en-US" dirty="0" smtClean="0">
                <a:latin typeface="Times New Roman"/>
                <a:cs typeface="Times New Roman"/>
              </a:rPr>
              <a:t>, using an extended                            decay model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smtClean="0">
                <a:latin typeface="Times New Roman"/>
                <a:cs typeface="Times New Roman"/>
              </a:rPr>
              <a:t>involving particular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assumptions about </a:t>
            </a:r>
            <a:r>
              <a:rPr lang="en-US" dirty="0" smtClean="0">
                <a:latin typeface="Times New Roman"/>
                <a:cs typeface="Times New Roman"/>
              </a:rPr>
              <a:t>non-resonant  </a:t>
            </a:r>
            <a:r>
              <a:rPr lang="en-US" dirty="0" smtClean="0">
                <a:latin typeface="Times New Roman"/>
                <a:cs typeface="Times New Roman"/>
              </a:rPr>
              <a:t>Λ</a:t>
            </a:r>
            <a:r>
              <a:rPr lang="en-US" baseline="-25000" dirty="0" smtClean="0">
                <a:latin typeface="Times New Roman"/>
                <a:cs typeface="Times New Roman"/>
              </a:rPr>
              <a:t>b</a:t>
            </a:r>
            <a:r>
              <a:rPr lang="en-US" baseline="30000" dirty="0" smtClean="0">
                <a:latin typeface="Times New Roman"/>
                <a:cs typeface="Times New Roman"/>
              </a:rPr>
              <a:t>0 </a:t>
            </a:r>
            <a:r>
              <a:rPr lang="en-US" dirty="0" smtClean="0">
                <a:latin typeface="Times New Roman"/>
                <a:cs typeface="Times New Roman"/>
              </a:rPr>
              <a:t>decays through intermediate Λ*(1800)</a:t>
            </a:r>
            <a:r>
              <a:rPr lang="en-US" dirty="0">
                <a:latin typeface="Times New Roman"/>
                <a:cs typeface="Times New Roman"/>
              </a:rPr>
              <a:t>, Λ*(1800</a:t>
            </a:r>
            <a:r>
              <a:rPr lang="en-US" dirty="0" smtClean="0">
                <a:latin typeface="Times New Roman"/>
                <a:cs typeface="Times New Roman"/>
              </a:rPr>
              <a:t>), </a:t>
            </a:r>
            <a:r>
              <a:rPr lang="en-US" dirty="0">
                <a:latin typeface="Times New Roman"/>
                <a:cs typeface="Times New Roman"/>
              </a:rPr>
              <a:t>Λ*(1800)</a:t>
            </a:r>
            <a:r>
              <a:rPr lang="en-US" dirty="0" smtClean="0">
                <a:latin typeface="Times New Roman"/>
                <a:cs typeface="Times New Roman"/>
              </a:rPr>
              <a:t> states), produces: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05" y="1224359"/>
            <a:ext cx="6191850" cy="480024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57696"/>
              </p:ext>
            </p:extLst>
          </p:nvPr>
        </p:nvGraphicFramePr>
        <p:xfrm>
          <a:off x="6451071" y="224214"/>
          <a:ext cx="1558926" cy="39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4" name="Equation" r:id="rId4" imgW="901700" imgH="228600" progId="Equation.DSMT4">
                  <p:embed/>
                </p:oleObj>
              </mc:Choice>
              <mc:Fallback>
                <p:oleObj name="Equation" r:id="rId4" imgW="901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1071" y="224214"/>
                        <a:ext cx="1558926" cy="395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9734" y="6075144"/>
            <a:ext cx="4792133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Model with zero pentaquarks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χ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/N</a:t>
            </a:r>
            <a:r>
              <a:rPr lang="en-US" baseline="-25000" dirty="0" smtClean="0">
                <a:latin typeface="Times New Roman"/>
                <a:cs typeface="Times New Roman"/>
              </a:rPr>
              <a:t>dof</a:t>
            </a:r>
            <a:r>
              <a:rPr lang="en-US" dirty="0" smtClean="0">
                <a:latin typeface="Times New Roman"/>
                <a:cs typeface="Times New Roman"/>
              </a:rPr>
              <a:t> = 42.0/23 (p-value 9.1 × 10</a:t>
            </a:r>
            <a:r>
              <a:rPr lang="en-US" baseline="30000" dirty="0" smtClean="0">
                <a:latin typeface="Times New Roman"/>
                <a:cs typeface="Times New Roman"/>
              </a:rPr>
              <a:t>-3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120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440267"/>
            <a:ext cx="8331200" cy="5447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Summary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accent6"/>
              </a:buClr>
            </a:pPr>
            <a:r>
              <a:rPr lang="en-US" b="1" dirty="0" smtClean="0">
                <a:latin typeface="Times New Roman"/>
                <a:cs typeface="Times New Roman"/>
              </a:rPr>
              <a:t>ATLAS presents 4 recent results on quarkonium and heavy flavors:</a:t>
            </a:r>
          </a:p>
          <a:p>
            <a:pPr>
              <a:buClr>
                <a:schemeClr val="accent6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Measurement of J/ψ production in association with a W</a:t>
            </a:r>
            <a:r>
              <a:rPr lang="en-US" baseline="30000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/>
                <a:cs typeface="Times New Roman"/>
              </a:rPr>
              <a:t> boson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to assess the agreement of data with a Color Octet </a:t>
            </a:r>
            <a:r>
              <a:rPr lang="en-US" i="1" dirty="0" smtClean="0">
                <a:latin typeface="Times New Roman"/>
                <a:cs typeface="Times New Roman"/>
              </a:rPr>
              <a:t>model; while there is reasonable agreement at low p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  <a:r>
              <a:rPr lang="en-US" i="1" dirty="0" smtClean="0">
                <a:latin typeface="Times New Roman"/>
                <a:cs typeface="Times New Roman"/>
              </a:rPr>
              <a:t>, some inclusion of Color Singlet may be needed to improve the agreement at high p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endParaRPr lang="en-US" i="1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Measurement of the </a:t>
            </a:r>
            <a:r>
              <a:rPr lang="en-US" dirty="0" smtClean="0">
                <a:latin typeface="Times New Roman"/>
                <a:cs typeface="Times New Roman"/>
              </a:rPr>
              <a:t>production </a:t>
            </a:r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ross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ection </a:t>
            </a:r>
            <a:r>
              <a:rPr lang="en-US" dirty="0" smtClean="0">
                <a:latin typeface="Times New Roman"/>
                <a:cs typeface="Times New Roman"/>
              </a:rPr>
              <a:t>of B</a:t>
            </a:r>
            <a:r>
              <a:rPr lang="en-US" baseline="-25000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 mesons relative to B</a:t>
            </a:r>
            <a:r>
              <a:rPr lang="en-US" baseline="30000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/>
                <a:cs typeface="Times New Roman"/>
              </a:rPr>
              <a:t> mesons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new data in an energy and fiducial volume regime for which no prediction </a:t>
            </a:r>
            <a:r>
              <a:rPr lang="en-US" i="1" dirty="0" smtClean="0">
                <a:latin typeface="Times New Roman"/>
                <a:cs typeface="Times New Roman"/>
              </a:rPr>
              <a:t>exists, and some indication of p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  <a:r>
              <a:rPr lang="en-US" i="1" dirty="0" smtClean="0">
                <a:latin typeface="Times New Roman"/>
                <a:cs typeface="Times New Roman"/>
              </a:rPr>
              <a:t> dependence in the ratio.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endParaRPr lang="en-US" i="1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Measurement of the </a:t>
            </a:r>
            <a:r>
              <a:rPr lang="en-US" dirty="0" smtClean="0">
                <a:latin typeface="Times New Roman"/>
                <a:cs typeface="Times New Roman"/>
              </a:rPr>
              <a:t>production </a:t>
            </a:r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ross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ection </a:t>
            </a:r>
            <a:r>
              <a:rPr lang="en-US" dirty="0" smtClean="0">
                <a:latin typeface="Times New Roman"/>
                <a:cs typeface="Times New Roman"/>
              </a:rPr>
              <a:t>of J/ψ and ψ(2S) mesons at high p</a:t>
            </a:r>
            <a:r>
              <a:rPr lang="en-US" baseline="-25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non-prompt production fraction diverges from prediction increasingly with growing p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Study of J/ψ p resonances in                            </a:t>
            </a:r>
            <a:r>
              <a:rPr lang="en-US" dirty="0" smtClean="0">
                <a:latin typeface="Times New Roman"/>
                <a:cs typeface="Times New Roman"/>
              </a:rPr>
              <a:t>decays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probable confirmation of the LHCb pentaquark result.          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5700"/>
              </p:ext>
            </p:extLst>
          </p:nvPr>
        </p:nvGraphicFramePr>
        <p:xfrm>
          <a:off x="3359857" y="5213268"/>
          <a:ext cx="1526116" cy="35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990600" imgH="228600" progId="Equation.DSMT4">
                  <p:embed/>
                </p:oleObj>
              </mc:Choice>
              <mc:Fallback>
                <p:oleObj name="Equation" r:id="rId3" imgW="990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857" y="5213268"/>
                        <a:ext cx="1526116" cy="35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83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331" y="532187"/>
            <a:ext cx="8533002" cy="15696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romanUcPeriod"/>
            </a:pPr>
            <a:r>
              <a:rPr lang="en-US" sz="2400" dirty="0" smtClean="0">
                <a:latin typeface="Times New Roman"/>
                <a:cs typeface="Times New Roman"/>
              </a:rPr>
              <a:t>J/ψ Production in Association with a W</a:t>
            </a:r>
            <a:r>
              <a:rPr lang="en-US" sz="2400" baseline="30000" dirty="0" smtClean="0">
                <a:latin typeface="Times New Roman"/>
                <a:cs typeface="Times New Roman"/>
              </a:rPr>
              <a:t>±</a:t>
            </a:r>
            <a:r>
              <a:rPr lang="en-US" sz="2400" dirty="0" smtClean="0">
                <a:latin typeface="Times New Roman"/>
                <a:cs typeface="Times New Roman"/>
              </a:rPr>
              <a:t> Boson at 8 TeV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romanUcPeriod"/>
            </a:pPr>
            <a:r>
              <a:rPr lang="en-US" sz="2400" dirty="0" smtClean="0">
                <a:latin typeface="Times New Roman"/>
                <a:cs typeface="Times New Roman"/>
              </a:rPr>
              <a:t>Relative B</a:t>
            </a:r>
            <a:r>
              <a:rPr lang="en-US" sz="2400" baseline="-25000" dirty="0" smtClean="0">
                <a:latin typeface="Times New Roman"/>
                <a:cs typeface="Times New Roman"/>
              </a:rPr>
              <a:t>c</a:t>
            </a:r>
            <a:r>
              <a:rPr lang="en-US" sz="2400" baseline="30000" dirty="0" smtClean="0">
                <a:latin typeface="Times New Roman"/>
                <a:cs typeface="Times New Roman"/>
              </a:rPr>
              <a:t>±</a:t>
            </a:r>
            <a:r>
              <a:rPr lang="en-US" sz="2400" dirty="0" smtClean="0">
                <a:latin typeface="Times New Roman"/>
                <a:cs typeface="Times New Roman"/>
              </a:rPr>
              <a:t>/B</a:t>
            </a:r>
            <a:r>
              <a:rPr lang="en-US" sz="2400" baseline="30000" dirty="0" smtClean="0">
                <a:latin typeface="Times New Roman"/>
                <a:cs typeface="Times New Roman"/>
              </a:rPr>
              <a:t>±</a:t>
            </a:r>
            <a:r>
              <a:rPr lang="en-US" sz="2400" dirty="0" smtClean="0">
                <a:latin typeface="Times New Roman"/>
                <a:cs typeface="Times New Roman"/>
              </a:rPr>
              <a:t> Production Cross Section at 8 TeV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romanUcPeriod"/>
            </a:pPr>
            <a:r>
              <a:rPr lang="en-US" sz="2400" dirty="0" smtClean="0">
                <a:latin typeface="Times New Roman"/>
                <a:cs typeface="Times New Roman"/>
              </a:rPr>
              <a:t>Production Cross Section of J/ψ and ψ(2S) at high p</a:t>
            </a:r>
            <a:r>
              <a:rPr lang="en-US" sz="2400" baseline="-25000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at 13 TeV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romanUcPeriod"/>
            </a:pPr>
            <a:r>
              <a:rPr lang="en-US" sz="2400" dirty="0" smtClean="0">
                <a:latin typeface="Times New Roman"/>
                <a:cs typeface="Times New Roman"/>
              </a:rPr>
              <a:t>J/ψp Resonances in the                           Decays at 7 and 8 TeV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1DC0-55B7-CC48-A045-9E0575A31A7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98735"/>
              </p:ext>
            </p:extLst>
          </p:nvPr>
        </p:nvGraphicFramePr>
        <p:xfrm>
          <a:off x="3754966" y="1640414"/>
          <a:ext cx="1999543" cy="46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2" name="Equation" r:id="rId3" imgW="990600" imgH="228600" progId="Equation.DSMT4">
                  <p:embed/>
                </p:oleObj>
              </mc:Choice>
              <mc:Fallback>
                <p:oleObj name="Equation" r:id="rId3" imgW="990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966" y="1640414"/>
                        <a:ext cx="1999543" cy="46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61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33" y="138510"/>
            <a:ext cx="9076267" cy="677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Measurement of J/ψ Production in Association with a W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Boson at 8 TeV*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Message: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Associated prompt production of J/ψ + W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probes the mechanism for charmonium production in hadronic collisions. and is proposed to be a clear means to compare the color octet and color singlet models.</a:t>
            </a:r>
          </a:p>
          <a:p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The outcome: </a:t>
            </a:r>
            <a:r>
              <a:rPr lang="en-US" dirty="0" smtClean="0">
                <a:latin typeface="Times New Roman"/>
                <a:cs typeface="Times New Roman"/>
              </a:rPr>
              <a:t>measurements of 3 ratios, all with the form: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fid</a:t>
            </a:r>
            <a:r>
              <a:rPr lang="en-US" dirty="0" smtClean="0">
                <a:latin typeface="Times New Roman"/>
                <a:cs typeface="Times New Roman"/>
              </a:rPr>
              <a:t> - “fiducial”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independent of unknown J/ψ spin alignment  or J/ψ acceptance corrections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incl</a:t>
            </a:r>
            <a:r>
              <a:rPr lang="en-US" dirty="0" smtClean="0">
                <a:latin typeface="Times New Roman"/>
                <a:cs typeface="Times New Roman"/>
              </a:rPr>
              <a:t> - “inclusive”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accounting for </a:t>
            </a:r>
            <a:r>
              <a:rPr lang="en-US" dirty="0">
                <a:latin typeface="Times New Roman"/>
                <a:cs typeface="Times New Roman"/>
              </a:rPr>
              <a:t>J/ψ spin alignment 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>
                <a:latin typeface="Times New Roman"/>
                <a:cs typeface="Times New Roman"/>
              </a:rPr>
              <a:t>J/ψ acceptance </a:t>
            </a:r>
            <a:r>
              <a:rPr lang="en-US" dirty="0" smtClean="0">
                <a:latin typeface="Times New Roman"/>
                <a:cs typeface="Times New Roman"/>
              </a:rPr>
              <a:t>corrections</a:t>
            </a:r>
          </a:p>
          <a:p>
            <a:pPr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DPS-sub</a:t>
            </a:r>
            <a:r>
              <a:rPr lang="en-US" dirty="0" smtClean="0">
                <a:latin typeface="Times New Roman"/>
                <a:cs typeface="Times New Roman"/>
              </a:rPr>
              <a:t>  - “inclusive with double parton scattering subtracted”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remove cases where the J/ψ and W</a:t>
            </a:r>
            <a:r>
              <a:rPr lang="en-US" baseline="30000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/>
                <a:cs typeface="Times New Roman"/>
              </a:rPr>
              <a:t> come from different parton pairs.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r>
              <a:rPr lang="en-US" b="1" dirty="0" smtClean="0">
                <a:latin typeface="Times New Roman"/>
                <a:cs typeface="Times New Roman"/>
              </a:rPr>
              <a:t>Results are compared to NLO color octet prediction </a:t>
            </a:r>
            <a:r>
              <a:rPr lang="en-US" dirty="0" smtClean="0">
                <a:latin typeface="Times New Roman"/>
                <a:cs typeface="Times New Roman"/>
              </a:rPr>
              <a:t>for single-parton scattering.**</a:t>
            </a:r>
          </a:p>
          <a:p>
            <a:pPr>
              <a:buClr>
                <a:srgbClr val="008000"/>
              </a:buClr>
            </a:pP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*JHEP 01 (2020) 095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**M. Song et al., Chin. Phys. Lett. 30 (2013) 091201, extended to 8 TeV by original authors.</a:t>
            </a:r>
            <a:endParaRPr lang="en-US" sz="16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13212"/>
              </p:ext>
            </p:extLst>
          </p:nvPr>
        </p:nvGraphicFramePr>
        <p:xfrm>
          <a:off x="2087563" y="2801938"/>
          <a:ext cx="42656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9" name="Equation" r:id="rId3" imgW="2578100" imgH="520700" progId="Equation.DSMT4">
                  <p:embed/>
                </p:oleObj>
              </mc:Choice>
              <mc:Fallback>
                <p:oleObj name="Equation" r:id="rId3" imgW="25781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7563" y="2801938"/>
                        <a:ext cx="4265612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77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338666"/>
            <a:ext cx="8449733" cy="640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Motivation: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The main models for perturbative calculations of quarkonium production in hadronic collisions differ in how the system is produced: 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742950" lvl="1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in a color singlet (CS) state (requires 2 hard gluons in color singlet initial state, or one gluon splitting into QQ then one Q radiating a hard gluon)</a:t>
            </a:r>
            <a:endParaRPr lang="en-US" dirty="0">
              <a:latin typeface="Times New Roman"/>
              <a:cs typeface="Times New Roman"/>
            </a:endParaRPr>
          </a:p>
          <a:p>
            <a:pPr marL="742950" lvl="1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lvl="1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-or-</a:t>
            </a:r>
          </a:p>
          <a:p>
            <a:pPr marL="742950" lvl="1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 marL="742950" lvl="1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with QQ remaining in color octet (CO) state and then generating color-neutral meson by low energy non-perturbative matrix elements.</a:t>
            </a:r>
          </a:p>
          <a:p>
            <a:pPr marL="742950" lvl="1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Associated J/ψ + W</a:t>
            </a:r>
            <a:r>
              <a:rPr lang="en-US" baseline="30000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/>
                <a:cs typeface="Times New Roman"/>
              </a:rPr>
              <a:t> production has been presented* as a clear signature of  CO processes, although higher-order CS processes have also been proposed.**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* G. Li et al., Phys. Rev. D 83 (2011) 014001.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** B.A. Kniehl et al., Phys. Rev. D 66 (2002) 114002.</a:t>
            </a:r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39067" y="2082800"/>
            <a:ext cx="1407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21392" y="3184526"/>
            <a:ext cx="1407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999" y="127732"/>
            <a:ext cx="8890001" cy="670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Overview of the method: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20.3 fb</a:t>
            </a:r>
            <a:r>
              <a:rPr lang="en-US" b="1" baseline="30000" dirty="0" smtClean="0">
                <a:latin typeface="Times New Roman"/>
                <a:cs typeface="Times New Roman"/>
              </a:rPr>
              <a:t>-1</a:t>
            </a:r>
            <a:r>
              <a:rPr lang="en-US" b="1" dirty="0" smtClean="0">
                <a:latin typeface="Times New Roman"/>
                <a:cs typeface="Times New Roman"/>
              </a:rPr>
              <a:t> of pp collisions at 8 TeV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this is </a:t>
            </a:r>
            <a:r>
              <a:rPr lang="en-US" dirty="0" smtClean="0">
                <a:latin typeface="Times New Roman"/>
                <a:cs typeface="Times New Roman"/>
              </a:rPr>
              <a:t>a factor 4 increase </a:t>
            </a:r>
            <a:r>
              <a:rPr lang="en-US" dirty="0" smtClean="0">
                <a:latin typeface="Times New Roman"/>
                <a:cs typeface="Times New Roman"/>
              </a:rPr>
              <a:t>in dataset size over previous ATLAS measurement*</a:t>
            </a:r>
          </a:p>
          <a:p>
            <a:pPr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Find the W’s</a:t>
            </a:r>
            <a:r>
              <a:rPr lang="en-US" dirty="0" smtClean="0">
                <a:latin typeface="Times New Roman"/>
                <a:cs typeface="Times New Roman"/>
              </a:rPr>
              <a:t>: W is associated with the primary vertex (PV) through transverse impact parameter</a:t>
            </a:r>
            <a:r>
              <a:rPr lang="en-US" dirty="0" smtClean="0">
                <a:latin typeface="Times New Roman"/>
                <a:cs typeface="Times New Roman"/>
              </a:rPr>
              <a:t>.  </a:t>
            </a:r>
            <a:r>
              <a:rPr lang="en-US" dirty="0" smtClean="0">
                <a:latin typeface="Times New Roman"/>
                <a:cs typeface="Times New Roman"/>
              </a:rPr>
              <a:t>Tracks must pass isolation criteria. Improve W selection through cut on transverse mass.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>
                <a:latin typeface="Times New Roman"/>
                <a:cs typeface="Times New Roman"/>
              </a:rPr>
              <a:t>F</a:t>
            </a:r>
            <a:r>
              <a:rPr lang="en-US" b="1" dirty="0" smtClean="0">
                <a:latin typeface="Times New Roman"/>
                <a:cs typeface="Times New Roman"/>
              </a:rPr>
              <a:t>ind the J/ψ’s</a:t>
            </a:r>
            <a:r>
              <a:rPr lang="en-US" dirty="0">
                <a:latin typeface="Times New Roman"/>
                <a:cs typeface="Times New Roman"/>
              </a:rPr>
              <a:t>: If a W event has 2 additional muons</a:t>
            </a:r>
            <a:r>
              <a:rPr lang="en-US" dirty="0" smtClean="0">
                <a:latin typeface="Times New Roman"/>
                <a:cs typeface="Times New Roman"/>
              </a:rPr>
              <a:t>, apply </a:t>
            </a: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dirty="0" smtClean="0">
                <a:latin typeface="Times New Roman"/>
                <a:cs typeface="Times New Roman"/>
              </a:rPr>
              <a:t>J/ψ reconstruction with common-vertex constraint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cs typeface="Times New Roman"/>
              </a:rPr>
              <a:t>Select on: </a:t>
            </a:r>
            <a:r>
              <a:rPr lang="en-US" dirty="0">
                <a:latin typeface="Times New Roman"/>
                <a:cs typeface="Times New Roman"/>
              </a:rPr>
              <a:t>8.5 &lt; p</a:t>
            </a:r>
            <a:r>
              <a:rPr lang="en-US" baseline="-25000" dirty="0">
                <a:latin typeface="Times New Roman"/>
                <a:cs typeface="Times New Roman"/>
              </a:rPr>
              <a:t>TJ/ψ</a:t>
            </a:r>
            <a:r>
              <a:rPr lang="en-US" dirty="0">
                <a:latin typeface="Times New Roman"/>
                <a:cs typeface="Times New Roman"/>
              </a:rPr>
              <a:t> &lt; 150 GeV </a:t>
            </a:r>
            <a:r>
              <a:rPr lang="en-US" dirty="0" smtClean="0">
                <a:latin typeface="Times New Roman"/>
                <a:cs typeface="Times New Roman"/>
              </a:rPr>
              <a:t>and |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baseline="-25000" dirty="0">
                <a:latin typeface="Times New Roman"/>
                <a:cs typeface="Times New Roman"/>
              </a:rPr>
              <a:t>J/ψ</a:t>
            </a:r>
            <a:r>
              <a:rPr lang="en-US" dirty="0">
                <a:latin typeface="Times New Roman"/>
                <a:cs typeface="Times New Roman"/>
              </a:rPr>
              <a:t>| &lt; 2.1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>
                <a:latin typeface="Times New Roman"/>
                <a:cs typeface="Times New Roman"/>
              </a:rPr>
              <a:t>Limit to prompt J/ψ’s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produced in the initial hard interaction either directly or indirectly through feed-down (including radiatively) from a heavier charmonium state</a:t>
            </a:r>
            <a:r>
              <a:rPr lang="en-US" dirty="0" smtClean="0">
                <a:latin typeface="Times New Roman"/>
                <a:cs typeface="Times New Roman"/>
              </a:rPr>
              <a:t>.  Prompt candidates have a </a:t>
            </a:r>
            <a:r>
              <a:rPr lang="en-US" b="1" dirty="0" smtClean="0">
                <a:latin typeface="Times New Roman"/>
                <a:cs typeface="Times New Roman"/>
              </a:rPr>
              <a:t>pseudo-proper decay time τ consistent with zero</a:t>
            </a:r>
            <a:r>
              <a:rPr lang="en-US" dirty="0" smtClean="0">
                <a:latin typeface="Times New Roman"/>
                <a:cs typeface="Times New Roman"/>
              </a:rPr>
              <a:t>, where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latin typeface="Times New Roman"/>
                <a:cs typeface="Times New Roman"/>
              </a:rPr>
              <a:t>Suppress systematic uncertainties </a:t>
            </a:r>
            <a:r>
              <a:rPr lang="en-US" dirty="0" smtClean="0">
                <a:latin typeface="Times New Roman"/>
                <a:cs typeface="Times New Roman"/>
              </a:rPr>
              <a:t>on W reconstruction and integrated lumi by taking the ratio of  prompt cross sections to inclusive W cross section.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* ATLAS collaboration, HEP 04 (2014) 172.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301667"/>
              </p:ext>
            </p:extLst>
          </p:nvPr>
        </p:nvGraphicFramePr>
        <p:xfrm>
          <a:off x="631296" y="4360863"/>
          <a:ext cx="5654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" name="Equation" r:id="rId3" imgW="3644900" imgH="736600" progId="Equation.DSMT4">
                  <p:embed/>
                </p:oleObj>
              </mc:Choice>
              <mc:Fallback>
                <p:oleObj name="Equation" r:id="rId3" imgW="36449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296" y="4360863"/>
                        <a:ext cx="565467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11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16600"/>
            <a:ext cx="90085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Results binned for |y</a:t>
            </a:r>
            <a:r>
              <a:rPr lang="en-US" i="1" baseline="-25000" dirty="0" smtClean="0">
                <a:latin typeface="Times New Roman"/>
                <a:cs typeface="Times New Roman"/>
              </a:rPr>
              <a:t>J/ψ</a:t>
            </a:r>
            <a:r>
              <a:rPr lang="en-US" dirty="0" smtClean="0">
                <a:latin typeface="Times New Roman"/>
                <a:cs typeface="Times New Roman"/>
              </a:rPr>
              <a:t>| &lt; 1 and 1 &lt; |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i="1" baseline="-25000" dirty="0">
                <a:latin typeface="Times New Roman"/>
                <a:cs typeface="Times New Roman"/>
              </a:rPr>
              <a:t>J/ψ</a:t>
            </a:r>
            <a:r>
              <a:rPr lang="en-US" dirty="0">
                <a:latin typeface="Times New Roman"/>
                <a:cs typeface="Times New Roman"/>
              </a:rPr>
              <a:t>| &lt; </a:t>
            </a:r>
            <a:r>
              <a:rPr lang="en-US" dirty="0" smtClean="0">
                <a:latin typeface="Times New Roman"/>
                <a:cs typeface="Times New Roman"/>
              </a:rPr>
              <a:t>2  and, for the full |y| bin, differentially in p</a:t>
            </a:r>
            <a:r>
              <a:rPr lang="en-US" baseline="-25000" dirty="0" smtClean="0">
                <a:latin typeface="Times New Roman"/>
                <a:cs typeface="Times New Roman"/>
              </a:rPr>
              <a:t>T</a:t>
            </a:r>
            <a:r>
              <a:rPr lang="en-US" i="1" baseline="-25000" dirty="0" smtClean="0">
                <a:latin typeface="Times New Roman"/>
                <a:cs typeface="Times New Roman"/>
              </a:rPr>
              <a:t>J/ψ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Measurements of the azimuthal angle between the W</a:t>
            </a:r>
            <a:r>
              <a:rPr lang="en-US" baseline="30000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/>
                <a:cs typeface="Times New Roman"/>
              </a:rPr>
              <a:t> and the J/ψ indicate </a:t>
            </a:r>
            <a:r>
              <a:rPr lang="en-US" b="1" dirty="0" smtClean="0">
                <a:latin typeface="Times New Roman"/>
                <a:cs typeface="Times New Roman"/>
              </a:rPr>
              <a:t>that double parton scattering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b="1" dirty="0" smtClean="0">
                <a:latin typeface="Times New Roman"/>
                <a:cs typeface="Times New Roman"/>
              </a:rPr>
              <a:t>DPS), </a:t>
            </a:r>
            <a:r>
              <a:rPr lang="en-US" dirty="0" smtClean="0">
                <a:latin typeface="Times New Roman"/>
                <a:cs typeface="Times New Roman"/>
              </a:rPr>
              <a:t>in which the J/</a:t>
            </a:r>
            <a:r>
              <a:rPr lang="en-US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and the W come from different hard interactions,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is present.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he DPS contribution </a:t>
            </a:r>
            <a:r>
              <a:rPr lang="en-US" b="1" i="1" dirty="0" smtClean="0">
                <a:latin typeface="Times New Roman"/>
                <a:cs typeface="Times New Roman"/>
              </a:rPr>
              <a:t>P</a:t>
            </a:r>
            <a:r>
              <a:rPr lang="en-US" b="1" i="1" baseline="30000" dirty="0" smtClean="0">
                <a:latin typeface="Times New Roman"/>
                <a:cs typeface="Times New Roman"/>
              </a:rPr>
              <a:t>ij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is estimated </a:t>
            </a:r>
            <a:r>
              <a:rPr lang="en-US" dirty="0" smtClean="0">
                <a:latin typeface="Times New Roman"/>
                <a:cs typeface="Times New Roman"/>
              </a:rPr>
              <a:t>for a process containing a W</a:t>
            </a:r>
            <a:r>
              <a:rPr lang="en-US" baseline="30000" dirty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/>
                <a:cs typeface="Times New Roman"/>
              </a:rPr>
              <a:t>, using the measured cross-section σ</a:t>
            </a:r>
            <a:r>
              <a:rPr lang="en-US" i="1" baseline="30000" dirty="0" smtClean="0">
                <a:latin typeface="Times New Roman"/>
                <a:cs typeface="Times New Roman"/>
              </a:rPr>
              <a:t>ij</a:t>
            </a:r>
            <a:r>
              <a:rPr lang="en-US" i="1" baseline="-25000" dirty="0" smtClean="0">
                <a:latin typeface="Times New Roman"/>
                <a:cs typeface="Times New Roman"/>
              </a:rPr>
              <a:t>J</a:t>
            </a:r>
            <a:r>
              <a:rPr lang="en-US" i="1" baseline="-25000" dirty="0">
                <a:latin typeface="Times New Roman"/>
                <a:cs typeface="Times New Roman"/>
              </a:rPr>
              <a:t>/</a:t>
            </a:r>
            <a:r>
              <a:rPr lang="en-US" i="1" baseline="-25000" dirty="0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for </a:t>
            </a:r>
            <a:r>
              <a:rPr lang="en-US" i="1" dirty="0" smtClean="0">
                <a:latin typeface="Times New Roman"/>
                <a:cs typeface="Times New Roman"/>
              </a:rPr>
              <a:t>J/ψ</a:t>
            </a:r>
            <a:r>
              <a:rPr lang="en-US" dirty="0" smtClean="0">
                <a:latin typeface="Times New Roman"/>
                <a:cs typeface="Times New Roman"/>
              </a:rPr>
              <a:t> production and the effective transverse overlap area of the interacting partons σ</a:t>
            </a:r>
            <a:r>
              <a:rPr lang="en-US" i="1" baseline="-25000" dirty="0" smtClean="0">
                <a:latin typeface="Times New Roman"/>
                <a:cs typeface="Times New Roman"/>
              </a:rPr>
              <a:t>eff</a:t>
            </a:r>
            <a:r>
              <a:rPr lang="en-US" dirty="0" smtClean="0">
                <a:latin typeface="Times New Roman"/>
                <a:cs typeface="Times New Roman"/>
              </a:rPr>
              <a:t>:                             Results are presented for σ</a:t>
            </a:r>
            <a:r>
              <a:rPr lang="en-US" i="1" baseline="-25000" dirty="0" smtClean="0">
                <a:latin typeface="Times New Roman"/>
                <a:cs typeface="Times New Roman"/>
              </a:rPr>
              <a:t>eff  </a:t>
            </a:r>
            <a:r>
              <a:rPr lang="en-US" dirty="0" smtClean="0">
                <a:latin typeface="Times New Roman"/>
                <a:cs typeface="Times New Roman"/>
              </a:rPr>
              <a:t>=15 mb and 6.3 mb.</a:t>
            </a:r>
          </a:p>
          <a:p>
            <a:pPr marL="285750" indent="-285750">
              <a:buClr>
                <a:srgbClr val="008000"/>
              </a:buClr>
              <a:buFont typeface="Wingdings" charset="2"/>
              <a:buChar char="§"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7" y="2874552"/>
            <a:ext cx="4206874" cy="409420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448257"/>
              </p:ext>
            </p:extLst>
          </p:nvPr>
        </p:nvGraphicFramePr>
        <p:xfrm>
          <a:off x="2529418" y="2362997"/>
          <a:ext cx="1512357" cy="3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4" name="Equation" r:id="rId4" imgW="1130300" imgH="254000" progId="Equation.DSMT4">
                  <p:embed/>
                </p:oleObj>
              </mc:Choice>
              <mc:Fallback>
                <p:oleObj name="Equation" r:id="rId4" imgW="11303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9418" y="2362997"/>
                        <a:ext cx="1512357" cy="34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0500" y="3758168"/>
            <a:ext cx="3416300" cy="230832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Result: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predicted cross section ratio is closer to data for σ</a:t>
            </a:r>
            <a:r>
              <a:rPr lang="en-US" i="1" baseline="-25000" dirty="0" smtClean="0">
                <a:latin typeface="Times New Roman"/>
                <a:cs typeface="Times New Roman"/>
              </a:rPr>
              <a:t>eff  </a:t>
            </a:r>
            <a:r>
              <a:rPr lang="en-US" dirty="0" smtClean="0">
                <a:latin typeface="Times New Roman"/>
                <a:cs typeface="Times New Roman"/>
              </a:rPr>
              <a:t>= 6.3 mb, but neither value of σ</a:t>
            </a:r>
            <a:r>
              <a:rPr lang="en-US" i="1" baseline="-25000" dirty="0" smtClean="0">
                <a:latin typeface="Times New Roman"/>
                <a:cs typeface="Times New Roman"/>
              </a:rPr>
              <a:t>eff 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allows a good match to the J/ψ p</a:t>
            </a:r>
            <a:r>
              <a:rPr lang="en-US" baseline="-25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dependence.  Inclusion of color singlet processes may improve the agreement.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88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935" y="226960"/>
            <a:ext cx="8635998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Measurement of the Relative B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/B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Production Cross Section at 8 TeV*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Message and motivation: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published calculation of the cross section at 8 TeV is available.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Evidence of dependence on this cross section on p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(B) is shown.  This is the first measurement of this relative cross section for this combination of fiducial volume and energy.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outcome:                                    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measured for bins:</a:t>
            </a: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2 p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bins for the rapidity range |y(b)| &lt; 2.3:  </a:t>
            </a: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13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GeV &lt; p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±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&lt; 22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GeV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&gt; 22 GeV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2 rapidity bins for the p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range p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(B) &gt; 13 GeV:</a:t>
            </a:r>
          </a:p>
          <a:p>
            <a:pPr>
              <a:buClr>
                <a:srgbClr val="008000"/>
              </a:buClr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|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y| &lt;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0.75 and 0.75 &lt; |y| &lt;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2.3</a:t>
            </a:r>
          </a:p>
          <a:p>
            <a:pPr>
              <a:buClr>
                <a:srgbClr val="008000"/>
              </a:buClr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for the full range:  p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 13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GeV and |y| &lt;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2.3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* arXiv:1912.02672 [hep-ex]</a:t>
            </a:r>
            <a:endParaRPr lang="en-US" sz="16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97645"/>
              </p:ext>
            </p:extLst>
          </p:nvPr>
        </p:nvGraphicFramePr>
        <p:xfrm>
          <a:off x="1724101" y="2555875"/>
          <a:ext cx="257484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2" name="Equation" r:id="rId3" imgW="1587500" imgH="520700" progId="Equation.DSMT4">
                  <p:embed/>
                </p:oleObj>
              </mc:Choice>
              <mc:Fallback>
                <p:oleObj name="Equation" r:id="rId3" imgW="15875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4101" y="2555875"/>
                        <a:ext cx="257484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21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6461-8354-B347-88BE-137319C7F23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133" y="186266"/>
            <a:ext cx="8720667" cy="627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method:  </a:t>
            </a:r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Find the J/ψ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: combine every oppositely-signed pair of muons, constrain to a common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vertex.  </a:t>
            </a: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Find the B candidates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fit the tracks of the 2 muons to a charged-hadron track, constrain to a common vertex.  Charged hadron takes kaon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(pion) mass for B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±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(B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Constrain the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mass to its world average value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Remove combinatorial background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given when J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combined with unrelated light hadron: select on significance of impact parameter of hadron track relative to PV in transverse plane.</a:t>
            </a: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Remove partially-reconstructed B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semileptonic decays in which a muon fakes a hadron.</a:t>
            </a: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rgbClr val="00800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’s are efficiencies and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i="1" baseline="30000" dirty="0" smtClean="0">
                <a:latin typeface="Times New Roman"/>
                <a:cs typeface="Times New Roman"/>
              </a:rPr>
              <a:t>reco</a:t>
            </a:r>
            <a:r>
              <a:rPr lang="en-US" dirty="0" smtClean="0">
                <a:latin typeface="Times New Roman"/>
                <a:cs typeface="Times New Roman"/>
              </a:rPr>
              <a:t> is extracted from mass distributions by unbinned maximum-likelihood fits.</a:t>
            </a:r>
            <a:endParaRPr lang="en-US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707398"/>
              </p:ext>
            </p:extLst>
          </p:nvPr>
        </p:nvGraphicFramePr>
        <p:xfrm>
          <a:off x="1304925" y="4604962"/>
          <a:ext cx="64277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Equation" r:id="rId3" imgW="3962400" imgH="520700" progId="Equation.DSMT4">
                  <p:embed/>
                </p:oleObj>
              </mc:Choice>
              <mc:Fallback>
                <p:oleObj name="Equation" r:id="rId3" imgW="39624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925" y="4604962"/>
                        <a:ext cx="642778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33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2558</Words>
  <Application>Microsoft Macintosh PowerPoint</Application>
  <PresentationFormat>On-screen Show (4:3)</PresentationFormat>
  <Paragraphs>235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seidel</dc:creator>
  <cp:lastModifiedBy>sally seidel</cp:lastModifiedBy>
  <cp:revision>288</cp:revision>
  <cp:lastPrinted>2019-04-29T20:30:37Z</cp:lastPrinted>
  <dcterms:created xsi:type="dcterms:W3CDTF">2019-04-23T20:00:30Z</dcterms:created>
  <dcterms:modified xsi:type="dcterms:W3CDTF">2020-03-03T21:24:13Z</dcterms:modified>
</cp:coreProperties>
</file>